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 b="def" i="def"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 b="def" i="def"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rcRect l="0" t="0" r="0"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b="1" sz="1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/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sz="1800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b="1" sz="1800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b="1" sz="1800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b="1" sz="1800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Bildplatzhalt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buBlip>
                <a:blip r:embed="rId4"/>
              </a:buBlip>
            </a:lvl1pPr>
            <a:lvl2pPr>
              <a:buBlip>
                <a:blip r:embed="rId4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1.png"/><Relationship Id="rId5" Type="http://schemas.openxmlformats.org/officeDocument/2006/relationships/hyperlink" Target="https://en.wikipedia.org/wiki/Vanadium_redox_battery#/media/File:Redox_Flow_Battery.jpg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Relationship Id="rId5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/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b="1" sz="4000"/>
            </a:lvl1pPr>
          </a:lstStyle>
          <a:p>
            <a:pPr/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92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Power-to-Gas</a:t>
            </a:r>
          </a:p>
        </p:txBody>
      </p:sp>
      <p:pic>
        <p:nvPicPr>
          <p:cNvPr id="193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Foliennummernplatzhalter 7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X: Power-to-Gas concepts</a:t>
            </a:r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99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Batteries</a:t>
            </a:r>
          </a:p>
        </p:txBody>
      </p:sp>
      <p:sp>
        <p:nvSpPr>
          <p:cNvPr id="200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Vanadium Redox Flow Battery</a:t>
            </a:r>
          </a:p>
        </p:txBody>
      </p:sp>
      <p:pic>
        <p:nvPicPr>
          <p:cNvPr id="201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Foliennummernplatzhalter 5"/>
          <p:cNvSpPr txBox="1"/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 invalidUrl="" action="" tgtFrame="" tooltip="" history="1" highlightClick="0" endSnd="0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Vanadium Redox Flow Batt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Vanadium Redox Flow Battery</a:t>
            </a:r>
          </a:p>
        </p:txBody>
      </p:sp>
      <p:sp>
        <p:nvSpPr>
          <p:cNvPr id="207" name="12,000-20,000 cycle life (90% capacity drop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t>330-970 €/kWh</a:t>
            </a:r>
          </a:p>
          <a:p>
            <a:pPr>
              <a:buBlip>
                <a:blip r:embed="rId2"/>
              </a:buBlip>
            </a:pPr>
            <a:r>
              <a:t>75% efficiency </a:t>
            </a:r>
          </a:p>
          <a:p>
            <a:pPr>
              <a:buBlip>
                <a:blip r:embed="rId2"/>
              </a:buBlip>
            </a:pPr>
            <a:r>
              <a:t>Power and energy are separated </a:t>
            </a:r>
          </a:p>
          <a:p>
            <a:pPr>
              <a:buBlip>
                <a:blip r:embed="rId2"/>
              </a:buBlip>
            </a:pPr>
            <a:r>
              <a:t>Discharge up to 20 h </a:t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11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Comparison</a:t>
            </a:r>
          </a:p>
        </p:txBody>
      </p:sp>
      <p:graphicFrame>
        <p:nvGraphicFramePr>
          <p:cNvPr id="212" name="Inhaltsplatzhalter 4"/>
          <p:cNvGraphicFramePr/>
          <p:nvPr/>
        </p:nvGraphicFramePr>
        <p:xfrm>
          <a:off x="392113" y="1198562"/>
          <a:ext cx="8356603" cy="403063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92767"/>
                <a:gridCol w="1392767"/>
                <a:gridCol w="1392767"/>
                <a:gridCol w="1392767"/>
                <a:gridCol w="1392767"/>
                <a:gridCol w="1392767"/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Scalability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Vehicle to grid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Pumped storage hydropower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pic>
        <p:nvPicPr>
          <p:cNvPr id="213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Foliennummernplatzhalter 6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Gerader Verbinder 7"/>
          <p:cNvSpPr/>
          <p:nvPr/>
        </p:nvSpPr>
        <p:spPr>
          <a:xfrm>
            <a:off x="392112" y="1198562"/>
            <a:ext cx="1371577" cy="646262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6" name="Textfeld 8"/>
          <p:cNvSpPr txBox="1"/>
          <p:nvPr/>
        </p:nvSpPr>
        <p:spPr>
          <a:xfrm>
            <a:off x="961470" y="1192708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Criteria</a:t>
            </a:r>
          </a:p>
        </p:txBody>
      </p:sp>
      <p:sp>
        <p:nvSpPr>
          <p:cNvPr id="217" name="Textfeld 9"/>
          <p:cNvSpPr txBox="1"/>
          <p:nvPr/>
        </p:nvSpPr>
        <p:spPr>
          <a:xfrm>
            <a:off x="378191" y="1536465"/>
            <a:ext cx="14241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Systems</a:t>
            </a:r>
          </a:p>
        </p:txBody>
      </p:sp>
      <p:sp>
        <p:nvSpPr>
          <p:cNvPr id="218" name="Textfeld 2"/>
          <p:cNvSpPr txBox="1"/>
          <p:nvPr/>
        </p:nvSpPr>
        <p:spPr>
          <a:xfrm>
            <a:off x="437833" y="5434569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Table 1: </a:t>
            </a:r>
            <a:r>
              <a:t>Comparison</a:t>
            </a:r>
            <a:r>
              <a:t> between energy storage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21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22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3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Grafik 6" descr="Grafik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33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Recommendations</a:t>
            </a:r>
          </a:p>
        </p:txBody>
      </p:sp>
      <p:sp>
        <p:nvSpPr>
          <p:cNvPr id="234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t>Best </a:t>
            </a:r>
            <a:r>
              <a:rPr i="1"/>
              <a:t>current</a:t>
            </a:r>
            <a:r>
              <a:t> solution</a:t>
            </a:r>
          </a:p>
          <a:p>
            <a:pPr>
              <a:buBlip>
                <a:blip r:embed="rId2"/>
              </a:buBlip>
            </a:pPr>
            <a:r>
              <a:t>Rapid developments into Hydrogen could substitute Batteries in the future</a:t>
            </a:r>
          </a:p>
        </p:txBody>
      </p:sp>
      <p:pic>
        <p:nvPicPr>
          <p:cNvPr id="235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18" name="Inhaltsplatzhalter 4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1: Peaks and </a:t>
            </a:r>
            <a:r>
              <a:t>lows</a:t>
            </a:r>
            <a:r>
              <a:t> of </a:t>
            </a:r>
            <a:r>
              <a:t>onshore</a:t>
            </a:r>
            <a:r>
              <a:t>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Power (MWh)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storage systems</a:t>
            </a:r>
          </a:p>
        </p:txBody>
      </p:sp>
      <p:sp>
        <p:nvSpPr>
          <p:cNvPr id="129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Pumped storage hydropower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81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Pumped storage hydropower</a:t>
            </a:r>
          </a:p>
        </p:txBody>
      </p:sp>
      <p:pic>
        <p:nvPicPr>
          <p:cNvPr id="182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Foliennummernplatzhalter 6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 https://en.wikipedia.org/wiki/Pumped-storage_hydroelectricity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fecycle 20 to 50 years…"/>
          <p:cNvSpPr txBox="1"/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Lifecycle 20 to 50 years</a:t>
            </a:r>
          </a:p>
          <a:p>
            <a:pPr>
              <a:buBlip>
                <a:blip r:embed="rId2"/>
              </a:buBlip>
            </a:pPr>
            <a:r>
              <a:t>Issue: Suitable terrain</a:t>
            </a:r>
          </a:p>
          <a:p>
            <a:pPr lvl="1" marL="800100" indent="-342900">
              <a:buSzPct val="70000"/>
              <a:buBlip>
                <a:blip r:embed="rId2"/>
              </a:buBlip>
            </a:pPr>
            <a:r>
              <a:t>Elevation</a:t>
            </a:r>
          </a:p>
          <a:p>
            <a:pPr lvl="1" marL="800100" indent="-342900">
              <a:buSzPct val="70000"/>
              <a:buBlip>
                <a:blip r:embed="rId2"/>
              </a:buBlip>
            </a:pPr>
            <a:r>
              <a:t>Water availability</a:t>
            </a:r>
          </a:p>
          <a:p>
            <a:pPr>
              <a:buBlip>
                <a:blip r:embed="rId2"/>
              </a:buBlip>
            </a:pPr>
            <a:r>
              <a:t>New technology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Pumped storage hydropow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Pumped storage hydropower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